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57" r:id="rId6"/>
    <p:sldId id="264" r:id="rId7"/>
    <p:sldId id="265" r:id="rId8"/>
    <p:sldId id="266" r:id="rId9"/>
    <p:sldId id="267" r:id="rId10"/>
    <p:sldId id="269" r:id="rId11"/>
    <p:sldId id="291" r:id="rId12"/>
    <p:sldId id="292" r:id="rId13"/>
    <p:sldId id="293" r:id="rId14"/>
    <p:sldId id="294" r:id="rId15"/>
    <p:sldId id="268" r:id="rId16"/>
    <p:sldId id="295" r:id="rId17"/>
    <p:sldId id="271" r:id="rId18"/>
    <p:sldId id="272" r:id="rId19"/>
    <p:sldId id="260" r:id="rId20"/>
    <p:sldId id="273" r:id="rId21"/>
    <p:sldId id="274" r:id="rId22"/>
    <p:sldId id="259"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4" d="100"/>
          <a:sy n="84" d="100"/>
        </p:scale>
        <p:origin x="168"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ED84A78-DEC0-4E56-A7BA-824E24CAE832}"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123938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D84A78-DEC0-4E56-A7BA-824E24CAE832}"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595247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D84A78-DEC0-4E56-A7BA-824E24CAE832}"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88312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D84A78-DEC0-4E56-A7BA-824E24CAE832}"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100433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D84A78-DEC0-4E56-A7BA-824E24CAE832}" type="datetimeFigureOut">
              <a:rPr lang="en-IN" smtClean="0"/>
              <a:t>16-11-2022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086144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ED84A78-DEC0-4E56-A7BA-824E24CAE832}"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161610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ED84A78-DEC0-4E56-A7BA-824E24CAE832}" type="datetimeFigureOut">
              <a:rPr lang="en-IN" smtClean="0"/>
              <a:t>16-11-2022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60185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ED84A78-DEC0-4E56-A7BA-824E24CAE832}" type="datetimeFigureOut">
              <a:rPr lang="en-IN" smtClean="0"/>
              <a:t>16-11-2022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53359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84A78-DEC0-4E56-A7BA-824E24CAE832}" type="datetimeFigureOut">
              <a:rPr lang="en-IN" smtClean="0"/>
              <a:t>16-11-2022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48544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ED84A78-DEC0-4E56-A7BA-824E24CAE832}"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24820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ED84A78-DEC0-4E56-A7BA-824E24CAE832}" type="datetimeFigureOut">
              <a:rPr lang="en-IN" smtClean="0"/>
              <a:t>16-11-2022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B57712-272E-4ACC-A2F0-A4930055FBFB}" type="slidenum">
              <a:rPr lang="en-IN" smtClean="0"/>
              <a:t>‹#›</a:t>
            </a:fld>
            <a:endParaRPr lang="en-IN"/>
          </a:p>
        </p:txBody>
      </p:sp>
    </p:spTree>
    <p:extLst>
      <p:ext uri="{BB962C8B-B14F-4D97-AF65-F5344CB8AC3E}">
        <p14:creationId xmlns:p14="http://schemas.microsoft.com/office/powerpoint/2010/main" val="318890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84A78-DEC0-4E56-A7BA-824E24CAE832}" type="datetimeFigureOut">
              <a:rPr lang="en-IN" smtClean="0"/>
              <a:t>16-11-2022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57712-272E-4ACC-A2F0-A4930055FBFB}" type="slidenum">
              <a:rPr lang="en-IN" smtClean="0"/>
              <a:t>‹#›</a:t>
            </a:fld>
            <a:endParaRPr lang="en-IN"/>
          </a:p>
        </p:txBody>
      </p:sp>
    </p:spTree>
    <p:extLst>
      <p:ext uri="{BB962C8B-B14F-4D97-AF65-F5344CB8AC3E}">
        <p14:creationId xmlns:p14="http://schemas.microsoft.com/office/powerpoint/2010/main" val="3511568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kubernetes.io/blog/2015/04/borg-predecessor-to-kubernet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ocs.docker.com/engine/" TargetMode="External"/><Relationship Id="rId3" Type="http://schemas.openxmlformats.org/officeDocument/2006/relationships/hyperlink" Target="https://kubernetes.io/docs/concepts/architecture/nodes/" TargetMode="External"/><Relationship Id="rId7" Type="http://schemas.openxmlformats.org/officeDocument/2006/relationships/hyperlink" Target="https://kubernetes.io/docs/reference/command-line-tools-reference/kube-proxy/" TargetMode="External"/><Relationship Id="rId2" Type="http://schemas.openxmlformats.org/officeDocument/2006/relationships/hyperlink" Target="https://kubernetes.io/docs/concepts/overview/components/#node-components" TargetMode="External"/><Relationship Id="rId1" Type="http://schemas.openxmlformats.org/officeDocument/2006/relationships/slideLayout" Target="../slideLayouts/slideLayout2.xml"/><Relationship Id="rId6" Type="http://schemas.openxmlformats.org/officeDocument/2006/relationships/hyperlink" Target="https://kubernetes.io/docs/concepts/services-networking/service/" TargetMode="External"/><Relationship Id="rId11" Type="http://schemas.openxmlformats.org/officeDocument/2006/relationships/hyperlink" Target="https://github.com/kubernetes/community/blob/master/contributors/devel/sig-node/container-runtime-interface.md" TargetMode="External"/><Relationship Id="rId5" Type="http://schemas.openxmlformats.org/officeDocument/2006/relationships/hyperlink" Target="https://kubernetes.io/docs/concepts/workloads/pods/" TargetMode="External"/><Relationship Id="rId10" Type="http://schemas.openxmlformats.org/officeDocument/2006/relationships/hyperlink" Target="https://cri-o.io/#what-is-cri-o" TargetMode="External"/><Relationship Id="rId4" Type="http://schemas.openxmlformats.org/officeDocument/2006/relationships/hyperlink" Target="https://kubernetes.io/docs/concepts/containers/" TargetMode="External"/><Relationship Id="rId9" Type="http://schemas.openxmlformats.org/officeDocument/2006/relationships/hyperlink" Target="https://containerd.io/doc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ubernetes.io/docs/reference/generated/kube-apiserver/" TargetMode="External"/><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2.xml"/><Relationship Id="rId4" Type="http://schemas.openxmlformats.org/officeDocument/2006/relationships/hyperlink" Target="https://kubernetes.io/docs/concepts/architecture/controll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0102" y="153372"/>
            <a:ext cx="9144000" cy="1962031"/>
          </a:xfrm>
        </p:spPr>
        <p:txBody>
          <a:bodyPr/>
          <a:lstStyle/>
          <a:p>
            <a:r>
              <a:rPr lang="en-IN" b="1" dirty="0"/>
              <a:t>What is Kubernetes?</a:t>
            </a:r>
            <a:br>
              <a:rPr lang="en-IN" b="1" dirty="0"/>
            </a:br>
            <a:endParaRPr lang="en-IN" dirty="0"/>
          </a:p>
        </p:txBody>
      </p:sp>
      <p:sp>
        <p:nvSpPr>
          <p:cNvPr id="3" name="Subtitle 2"/>
          <p:cNvSpPr>
            <a:spLocks noGrp="1"/>
          </p:cNvSpPr>
          <p:nvPr>
            <p:ph type="subTitle" idx="1"/>
          </p:nvPr>
        </p:nvSpPr>
        <p:spPr>
          <a:xfrm>
            <a:off x="632347" y="1692322"/>
            <a:ext cx="9721755" cy="4380931"/>
          </a:xfrm>
        </p:spPr>
        <p:txBody>
          <a:bodyPr>
            <a:normAutofit/>
          </a:bodyPr>
          <a:lstStyle/>
          <a:p>
            <a:pPr algn="just"/>
            <a:r>
              <a:rPr lang="en-US" dirty="0"/>
              <a:t>Kubernetes is a portable, extensible, open-source platform for managing containerized workloads and services, that facilitates both declarative configuration and automation. It has a large, rapidly growing ecosystem. Kubernetes services, support, and tools are widely available</a:t>
            </a:r>
            <a:r>
              <a:rPr lang="en-US" dirty="0" smtClean="0"/>
              <a:t>.</a:t>
            </a:r>
          </a:p>
          <a:p>
            <a:pPr algn="just"/>
            <a:endParaRPr lang="en-US" dirty="0"/>
          </a:p>
          <a:p>
            <a:pPr algn="just"/>
            <a:r>
              <a:rPr lang="en-US" dirty="0"/>
              <a:t>The name Kubernetes originates from Greek, meaning helmsman or pilot. K8s as an abbreviation results from counting the eight letters between the "K" and the "s". Google open-sourced the Kubernetes project in 2014. Kubernetes combines </a:t>
            </a:r>
            <a:r>
              <a:rPr lang="en-US" dirty="0">
                <a:hlinkClick r:id="rId2"/>
              </a:rPr>
              <a:t>over 15 years of Google's experience</a:t>
            </a:r>
            <a:r>
              <a:rPr lang="en-US" dirty="0"/>
              <a:t> running production workloads at scale with best-of-breed ideas and practices from the community</a:t>
            </a:r>
          </a:p>
          <a:p>
            <a:pPr algn="just"/>
            <a:endParaRPr lang="en-IN" dirty="0"/>
          </a:p>
        </p:txBody>
      </p:sp>
    </p:spTree>
    <p:extLst>
      <p:ext uri="{BB962C8B-B14F-4D97-AF65-F5344CB8AC3E}">
        <p14:creationId xmlns:p14="http://schemas.microsoft.com/office/powerpoint/2010/main" val="799544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rmAutofit fontScale="90000"/>
          </a:bodyPr>
          <a:lstStyle/>
          <a:p>
            <a:r>
              <a:rPr lang="en-US" dirty="0" smtClean="0"/>
              <a:t>Master Node</a:t>
            </a:r>
            <a:endParaRPr lang="en-IN" dirty="0"/>
          </a:p>
        </p:txBody>
      </p:sp>
      <p:pic>
        <p:nvPicPr>
          <p:cNvPr id="4" name="Content Placeholder 3"/>
          <p:cNvPicPr>
            <a:picLocks noGrp="1" noChangeAspect="1"/>
          </p:cNvPicPr>
          <p:nvPr>
            <p:ph idx="1"/>
          </p:nvPr>
        </p:nvPicPr>
        <p:blipFill>
          <a:blip r:embed="rId2"/>
          <a:stretch>
            <a:fillRect/>
          </a:stretch>
        </p:blipFill>
        <p:spPr>
          <a:xfrm>
            <a:off x="838200" y="1269242"/>
            <a:ext cx="9970827" cy="4818027"/>
          </a:xfrm>
          <a:prstGeom prst="rect">
            <a:avLst/>
          </a:prstGeom>
        </p:spPr>
      </p:pic>
    </p:spTree>
    <p:extLst>
      <p:ext uri="{BB962C8B-B14F-4D97-AF65-F5344CB8AC3E}">
        <p14:creationId xmlns:p14="http://schemas.microsoft.com/office/powerpoint/2010/main" val="1274320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8582"/>
          </a:xfrm>
        </p:spPr>
        <p:txBody>
          <a:bodyPr/>
          <a:lstStyle/>
          <a:p>
            <a:r>
              <a:rPr lang="en-IN" dirty="0" smtClean="0"/>
              <a:t>API Server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323834"/>
            <a:ext cx="10515599" cy="4853130"/>
          </a:xfrm>
          <a:prstGeom prst="rect">
            <a:avLst/>
          </a:prstGeom>
        </p:spPr>
      </p:pic>
    </p:spTree>
    <p:extLst>
      <p:ext uri="{BB962C8B-B14F-4D97-AF65-F5344CB8AC3E}">
        <p14:creationId xmlns:p14="http://schemas.microsoft.com/office/powerpoint/2010/main" val="1709991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6445"/>
          </a:xfrm>
        </p:spPr>
        <p:txBody>
          <a:bodyPr>
            <a:normAutofit fontScale="90000"/>
          </a:bodyPr>
          <a:lstStyle/>
          <a:p>
            <a:r>
              <a:rPr lang="en-IN" dirty="0" smtClean="0"/>
              <a:t>Scheduler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1" y="1255594"/>
            <a:ext cx="10298372" cy="4641175"/>
          </a:xfrm>
          <a:prstGeom prst="rect">
            <a:avLst/>
          </a:prstGeom>
        </p:spPr>
      </p:pic>
    </p:spTree>
    <p:extLst>
      <p:ext uri="{BB962C8B-B14F-4D97-AF65-F5344CB8AC3E}">
        <p14:creationId xmlns:p14="http://schemas.microsoft.com/office/powerpoint/2010/main" val="3382432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400"/>
          </a:xfrm>
        </p:spPr>
        <p:txBody>
          <a:bodyPr/>
          <a:lstStyle/>
          <a:p>
            <a:r>
              <a:rPr lang="en-IN" dirty="0" smtClean="0"/>
              <a:t>Controller Manager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487606"/>
            <a:ext cx="10011770" cy="4496251"/>
          </a:xfrm>
          <a:prstGeom prst="rect">
            <a:avLst/>
          </a:prstGeom>
        </p:spPr>
      </p:pic>
    </p:spTree>
    <p:extLst>
      <p:ext uri="{BB962C8B-B14F-4D97-AF65-F5344CB8AC3E}">
        <p14:creationId xmlns:p14="http://schemas.microsoft.com/office/powerpoint/2010/main" val="3722819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0344"/>
          </a:xfrm>
        </p:spPr>
        <p:txBody>
          <a:bodyPr/>
          <a:lstStyle/>
          <a:p>
            <a:r>
              <a:rPr lang="en-IN" dirty="0" err="1" smtClean="0"/>
              <a:t>etcd</a:t>
            </a:r>
            <a:endParaRPr lang="en-IN" dirty="0"/>
          </a:p>
        </p:txBody>
      </p:sp>
      <p:pic>
        <p:nvPicPr>
          <p:cNvPr id="4" name="Content Placeholder 3"/>
          <p:cNvPicPr>
            <a:picLocks noGrp="1" noChangeAspect="1"/>
          </p:cNvPicPr>
          <p:nvPr>
            <p:ph idx="1"/>
          </p:nvPr>
        </p:nvPicPr>
        <p:blipFill>
          <a:blip r:embed="rId2"/>
          <a:stretch>
            <a:fillRect/>
          </a:stretch>
        </p:blipFill>
        <p:spPr>
          <a:xfrm>
            <a:off x="450376" y="1637731"/>
            <a:ext cx="10903423" cy="5020243"/>
          </a:xfrm>
          <a:prstGeom prst="rect">
            <a:avLst/>
          </a:prstGeom>
        </p:spPr>
      </p:pic>
    </p:spTree>
    <p:extLst>
      <p:ext uri="{BB962C8B-B14F-4D97-AF65-F5344CB8AC3E}">
        <p14:creationId xmlns:p14="http://schemas.microsoft.com/office/powerpoint/2010/main" val="1303990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2900"/>
            <a:ext cx="10515600" cy="957264"/>
          </a:xfrm>
        </p:spPr>
        <p:txBody>
          <a:bodyPr>
            <a:normAutofit fontScale="90000"/>
          </a:bodyPr>
          <a:lstStyle/>
          <a:p>
            <a:r>
              <a:rPr lang="en-IN" dirty="0"/>
              <a:t>Node Components</a:t>
            </a:r>
            <a:r>
              <a:rPr lang="en-IN" dirty="0">
                <a:hlinkClick r:id="rId2"/>
              </a:rPr>
              <a:t> </a:t>
            </a:r>
            <a:r>
              <a:rPr lang="en-IN" dirty="0"/>
              <a:t/>
            </a:r>
            <a:br>
              <a:rPr lang="en-IN" dirty="0"/>
            </a:br>
            <a:endParaRPr lang="en-IN" dirty="0"/>
          </a:p>
        </p:txBody>
      </p:sp>
      <p:sp>
        <p:nvSpPr>
          <p:cNvPr id="3" name="Content Placeholder 2"/>
          <p:cNvSpPr>
            <a:spLocks noGrp="1"/>
          </p:cNvSpPr>
          <p:nvPr>
            <p:ph idx="1"/>
          </p:nvPr>
        </p:nvSpPr>
        <p:spPr>
          <a:xfrm>
            <a:off x="838200" y="985838"/>
            <a:ext cx="10515600" cy="5191125"/>
          </a:xfrm>
        </p:spPr>
        <p:txBody>
          <a:bodyPr>
            <a:normAutofit fontScale="62500" lnSpcReduction="20000"/>
          </a:bodyPr>
          <a:lstStyle/>
          <a:p>
            <a:pPr marL="0" indent="0" algn="just">
              <a:buNone/>
            </a:pPr>
            <a:r>
              <a:rPr lang="en-US" dirty="0"/>
              <a:t>Node components run on every node, maintaining running pods and providing the Kubernetes runtime environment</a:t>
            </a:r>
            <a:r>
              <a:rPr lang="en-US" dirty="0" smtClean="0"/>
              <a:t>.</a:t>
            </a:r>
          </a:p>
          <a:p>
            <a:pPr marL="0" indent="0" algn="just">
              <a:buNone/>
            </a:pPr>
            <a:r>
              <a:rPr lang="en-US" sz="3200" b="1" dirty="0" err="1"/>
              <a:t>kubelet</a:t>
            </a:r>
            <a:endParaRPr lang="en-US" sz="3200" b="1" dirty="0"/>
          </a:p>
          <a:p>
            <a:pPr algn="just"/>
            <a:r>
              <a:rPr lang="en-US" dirty="0"/>
              <a:t>An agent that runs on each </a:t>
            </a:r>
            <a:r>
              <a:rPr lang="en-US" dirty="0">
                <a:hlinkClick r:id="rId3"/>
              </a:rPr>
              <a:t>node</a:t>
            </a:r>
            <a:r>
              <a:rPr lang="en-US" dirty="0"/>
              <a:t> in the cluster. It makes sure that </a:t>
            </a:r>
            <a:r>
              <a:rPr lang="en-US" dirty="0">
                <a:hlinkClick r:id="rId4"/>
              </a:rPr>
              <a:t>containers</a:t>
            </a:r>
            <a:r>
              <a:rPr lang="en-US" dirty="0"/>
              <a:t> are running in a </a:t>
            </a:r>
            <a:r>
              <a:rPr lang="en-US" dirty="0">
                <a:hlinkClick r:id="rId5"/>
              </a:rPr>
              <a:t>Pod</a:t>
            </a:r>
            <a:r>
              <a:rPr lang="en-US" dirty="0"/>
              <a:t>.</a:t>
            </a:r>
          </a:p>
          <a:p>
            <a:pPr algn="just"/>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marL="0" indent="0" algn="just">
              <a:buNone/>
            </a:pPr>
            <a:r>
              <a:rPr lang="en-US" sz="3200" b="1" dirty="0" err="1"/>
              <a:t>kube</a:t>
            </a:r>
            <a:r>
              <a:rPr lang="en-US" sz="3200" b="1" dirty="0"/>
              <a:t>-proxy</a:t>
            </a:r>
          </a:p>
          <a:p>
            <a:pPr algn="just"/>
            <a:r>
              <a:rPr lang="en-US" dirty="0" err="1"/>
              <a:t>kube</a:t>
            </a:r>
            <a:r>
              <a:rPr lang="en-US" dirty="0"/>
              <a:t>-proxy is a network proxy that runs on each </a:t>
            </a:r>
            <a:r>
              <a:rPr lang="en-US" dirty="0">
                <a:hlinkClick r:id="rId3"/>
              </a:rPr>
              <a:t>node</a:t>
            </a:r>
            <a:r>
              <a:rPr lang="en-US" dirty="0"/>
              <a:t> in your cluster, implementing part of the Kubernetes </a:t>
            </a:r>
            <a:r>
              <a:rPr lang="en-US" dirty="0">
                <a:hlinkClick r:id="rId6"/>
              </a:rPr>
              <a:t>Service</a:t>
            </a:r>
            <a:r>
              <a:rPr lang="en-US" dirty="0"/>
              <a:t> concept.</a:t>
            </a:r>
          </a:p>
          <a:p>
            <a:pPr algn="just"/>
            <a:r>
              <a:rPr lang="en-US" dirty="0" err="1">
                <a:hlinkClick r:id="rId7"/>
              </a:rPr>
              <a:t>kube</a:t>
            </a:r>
            <a:r>
              <a:rPr lang="en-US" dirty="0">
                <a:hlinkClick r:id="rId7"/>
              </a:rPr>
              <a:t>-proxy</a:t>
            </a:r>
            <a:r>
              <a:rPr lang="en-US" dirty="0"/>
              <a:t> maintains network rules on nodes. These network rules allow network communication to your Pods from network sessions inside or outside of your cluster.</a:t>
            </a:r>
          </a:p>
          <a:p>
            <a:pPr algn="just"/>
            <a:r>
              <a:rPr lang="en-US" dirty="0" err="1"/>
              <a:t>kube</a:t>
            </a:r>
            <a:r>
              <a:rPr lang="en-US" dirty="0"/>
              <a:t>-proxy uses the operating system packet filtering layer if there is one and it's available. Otherwise, </a:t>
            </a:r>
            <a:r>
              <a:rPr lang="en-US" dirty="0" err="1"/>
              <a:t>kube</a:t>
            </a:r>
            <a:r>
              <a:rPr lang="en-US" dirty="0"/>
              <a:t>-proxy forwards the traffic itself.</a:t>
            </a:r>
          </a:p>
          <a:p>
            <a:pPr marL="0" indent="0" algn="just">
              <a:buNone/>
            </a:pPr>
            <a:r>
              <a:rPr lang="en-US" sz="3200" b="1" dirty="0"/>
              <a:t>Container runtime</a:t>
            </a:r>
          </a:p>
          <a:p>
            <a:pPr algn="just"/>
            <a:r>
              <a:rPr lang="en-US" dirty="0"/>
              <a:t>The container runtime is the software that is responsible for running containers.</a:t>
            </a:r>
          </a:p>
          <a:p>
            <a:pPr algn="just"/>
            <a:r>
              <a:rPr lang="en-US" dirty="0"/>
              <a:t>Kubernetes supports several container runtimes: </a:t>
            </a:r>
            <a:r>
              <a:rPr lang="en-US" dirty="0">
                <a:hlinkClick r:id="rId8"/>
              </a:rPr>
              <a:t>Docker</a:t>
            </a:r>
            <a:r>
              <a:rPr lang="en-US" dirty="0"/>
              <a:t>, </a:t>
            </a:r>
            <a:r>
              <a:rPr lang="en-US" dirty="0" err="1">
                <a:hlinkClick r:id="rId9"/>
              </a:rPr>
              <a:t>containerd</a:t>
            </a:r>
            <a:r>
              <a:rPr lang="en-US" dirty="0"/>
              <a:t>, </a:t>
            </a:r>
            <a:r>
              <a:rPr lang="en-US" dirty="0">
                <a:hlinkClick r:id="rId10"/>
              </a:rPr>
              <a:t>CRI-O</a:t>
            </a:r>
            <a:r>
              <a:rPr lang="en-US" dirty="0"/>
              <a:t>, and any implementation of the </a:t>
            </a:r>
            <a:r>
              <a:rPr lang="en-US" dirty="0">
                <a:hlinkClick r:id="rId11"/>
              </a:rPr>
              <a:t>Kubernetes CRI (Container Runtime Interface)</a:t>
            </a:r>
            <a:r>
              <a:rPr lang="en-US" dirty="0"/>
              <a:t>.</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545590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Worker Node</a:t>
            </a:r>
            <a:endParaRPr lang="en-IN" dirty="0"/>
          </a:p>
        </p:txBody>
      </p:sp>
      <p:pic>
        <p:nvPicPr>
          <p:cNvPr id="4" name="Content Placeholder 3"/>
          <p:cNvPicPr>
            <a:picLocks noGrp="1" noChangeAspect="1"/>
          </p:cNvPicPr>
          <p:nvPr>
            <p:ph idx="1"/>
          </p:nvPr>
        </p:nvPicPr>
        <p:blipFill>
          <a:blip r:embed="rId2"/>
          <a:stretch>
            <a:fillRect/>
          </a:stretch>
        </p:blipFill>
        <p:spPr>
          <a:xfrm>
            <a:off x="1364776" y="1978925"/>
            <a:ext cx="9130352" cy="3985147"/>
          </a:xfrm>
          <a:prstGeom prst="rect">
            <a:avLst/>
          </a:prstGeom>
        </p:spPr>
      </p:pic>
    </p:spTree>
    <p:extLst>
      <p:ext uri="{BB962C8B-B14F-4D97-AF65-F5344CB8AC3E}">
        <p14:creationId xmlns:p14="http://schemas.microsoft.com/office/powerpoint/2010/main" val="1695879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19618" y="2324894"/>
            <a:ext cx="8639033" cy="3734712"/>
          </a:xfrm>
          <a:prstGeom prst="rect">
            <a:avLst/>
          </a:prstGeom>
        </p:spPr>
      </p:pic>
    </p:spTree>
    <p:extLst>
      <p:ext uri="{BB962C8B-B14F-4D97-AF65-F5344CB8AC3E}">
        <p14:creationId xmlns:p14="http://schemas.microsoft.com/office/powerpoint/2010/main" val="3715298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1825625"/>
            <a:ext cx="9320213" cy="4389438"/>
          </a:xfrm>
          <a:prstGeom prst="rect">
            <a:avLst/>
          </a:prstGeom>
        </p:spPr>
      </p:pic>
    </p:spTree>
    <p:extLst>
      <p:ext uri="{BB962C8B-B14F-4D97-AF65-F5344CB8AC3E}">
        <p14:creationId xmlns:p14="http://schemas.microsoft.com/office/powerpoint/2010/main" val="3431590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41445" y="1815152"/>
            <a:ext cx="10508776" cy="4428485"/>
          </a:xfrm>
          <a:prstGeom prst="rect">
            <a:avLst/>
          </a:prstGeom>
        </p:spPr>
      </p:pic>
    </p:spTree>
    <p:extLst>
      <p:ext uri="{BB962C8B-B14F-4D97-AF65-F5344CB8AC3E}">
        <p14:creationId xmlns:p14="http://schemas.microsoft.com/office/powerpoint/2010/main" val="24939756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a:t>Kubernetes is so </a:t>
            </a:r>
            <a:r>
              <a:rPr lang="en-US" dirty="0" smtClean="0"/>
              <a:t>useful</a:t>
            </a:r>
            <a:endParaRPr lang="en-IN" dirty="0"/>
          </a:p>
        </p:txBody>
      </p:sp>
      <p:pic>
        <p:nvPicPr>
          <p:cNvPr id="4" name="Content Placeholder 3"/>
          <p:cNvPicPr>
            <a:picLocks noGrp="1" noChangeAspect="1"/>
          </p:cNvPicPr>
          <p:nvPr>
            <p:ph idx="1"/>
          </p:nvPr>
        </p:nvPicPr>
        <p:blipFill>
          <a:blip r:embed="rId2"/>
          <a:stretch>
            <a:fillRect/>
          </a:stretch>
        </p:blipFill>
        <p:spPr>
          <a:xfrm>
            <a:off x="1392072" y="2197290"/>
            <a:ext cx="9348716" cy="3916907"/>
          </a:xfrm>
          <a:prstGeom prst="rect">
            <a:avLst/>
          </a:prstGeom>
        </p:spPr>
      </p:pic>
    </p:spTree>
    <p:extLst>
      <p:ext uri="{BB962C8B-B14F-4D97-AF65-F5344CB8AC3E}">
        <p14:creationId xmlns:p14="http://schemas.microsoft.com/office/powerpoint/2010/main" val="3429674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7765"/>
          </a:xfrm>
        </p:spPr>
        <p:txBody>
          <a:bodyPr/>
          <a:lstStyle/>
          <a:p>
            <a:r>
              <a:rPr lang="en-IN" dirty="0" err="1" smtClean="0"/>
              <a:t>Kubelet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23331" y="1514901"/>
            <a:ext cx="10249469" cy="4512861"/>
          </a:xfrm>
          <a:prstGeom prst="rect">
            <a:avLst/>
          </a:prstGeom>
        </p:spPr>
      </p:pic>
    </p:spTree>
    <p:extLst>
      <p:ext uri="{BB962C8B-B14F-4D97-AF65-F5344CB8AC3E}">
        <p14:creationId xmlns:p14="http://schemas.microsoft.com/office/powerpoint/2010/main" val="3129306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68992" y="1924334"/>
            <a:ext cx="10577014" cy="4176215"/>
          </a:xfrm>
          <a:prstGeom prst="rect">
            <a:avLst/>
          </a:prstGeom>
        </p:spPr>
      </p:pic>
    </p:spTree>
    <p:extLst>
      <p:ext uri="{BB962C8B-B14F-4D97-AF65-F5344CB8AC3E}">
        <p14:creationId xmlns:p14="http://schemas.microsoft.com/office/powerpoint/2010/main" val="2768302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3575"/>
          </a:xfrm>
        </p:spPr>
        <p:txBody>
          <a:bodyPr>
            <a:normAutofit fontScale="90000"/>
          </a:bodyPr>
          <a:lstStyle/>
          <a:p>
            <a:r>
              <a:rPr lang="en-IN" dirty="0" smtClean="0"/>
              <a:t>Virtual Network</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6979" y="1957387"/>
            <a:ext cx="9935570" cy="4219575"/>
          </a:xfrm>
          <a:prstGeom prst="rect">
            <a:avLst/>
          </a:prstGeom>
        </p:spPr>
      </p:pic>
    </p:spTree>
    <p:extLst>
      <p:ext uri="{BB962C8B-B14F-4D97-AF65-F5344CB8AC3E}">
        <p14:creationId xmlns:p14="http://schemas.microsoft.com/office/powerpoint/2010/main" val="1088624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Kubectl</a:t>
            </a:r>
            <a:endParaRPr lang="en-IN" dirty="0"/>
          </a:p>
        </p:txBody>
      </p:sp>
      <p:pic>
        <p:nvPicPr>
          <p:cNvPr id="4" name="Content Placeholder 3"/>
          <p:cNvPicPr>
            <a:picLocks noGrp="1" noChangeAspect="1"/>
          </p:cNvPicPr>
          <p:nvPr>
            <p:ph idx="1"/>
          </p:nvPr>
        </p:nvPicPr>
        <p:blipFill>
          <a:blip r:embed="rId2"/>
          <a:stretch>
            <a:fillRect/>
          </a:stretch>
        </p:blipFill>
        <p:spPr>
          <a:xfrm>
            <a:off x="1146412" y="1872456"/>
            <a:ext cx="9976513" cy="4257675"/>
          </a:xfrm>
          <a:prstGeom prst="rect">
            <a:avLst/>
          </a:prstGeom>
        </p:spPr>
      </p:pic>
    </p:spTree>
    <p:extLst>
      <p:ext uri="{BB962C8B-B14F-4D97-AF65-F5344CB8AC3E}">
        <p14:creationId xmlns:p14="http://schemas.microsoft.com/office/powerpoint/2010/main" val="9993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Deployment</a:t>
            </a:r>
            <a:endParaRPr lang="en-IN" dirty="0"/>
          </a:p>
        </p:txBody>
      </p:sp>
      <p:pic>
        <p:nvPicPr>
          <p:cNvPr id="4" name="Content Placeholder 3"/>
          <p:cNvPicPr>
            <a:picLocks noGrp="1" noChangeAspect="1"/>
          </p:cNvPicPr>
          <p:nvPr>
            <p:ph idx="1"/>
          </p:nvPr>
        </p:nvPicPr>
        <p:blipFill>
          <a:blip r:embed="rId2"/>
          <a:stretch>
            <a:fillRect/>
          </a:stretch>
        </p:blipFill>
        <p:spPr>
          <a:xfrm>
            <a:off x="191070" y="1897039"/>
            <a:ext cx="11162730" cy="4517409"/>
          </a:xfrm>
          <a:prstGeom prst="rect">
            <a:avLst/>
          </a:prstGeom>
        </p:spPr>
      </p:pic>
    </p:spTree>
    <p:extLst>
      <p:ext uri="{BB962C8B-B14F-4D97-AF65-F5344CB8AC3E}">
        <p14:creationId xmlns:p14="http://schemas.microsoft.com/office/powerpoint/2010/main" val="469512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6390910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696036" y="1433016"/>
            <a:ext cx="10986447" cy="5172500"/>
          </a:xfrm>
          <a:prstGeom prst="rect">
            <a:avLst/>
          </a:prstGeom>
        </p:spPr>
      </p:pic>
    </p:spTree>
    <p:extLst>
      <p:ext uri="{BB962C8B-B14F-4D97-AF65-F5344CB8AC3E}">
        <p14:creationId xmlns:p14="http://schemas.microsoft.com/office/powerpoint/2010/main" val="2748756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68491" y="1924334"/>
            <a:ext cx="11095628" cy="4531057"/>
          </a:xfrm>
          <a:prstGeom prst="rect">
            <a:avLst/>
          </a:prstGeom>
        </p:spPr>
      </p:pic>
    </p:spTree>
    <p:extLst>
      <p:ext uri="{BB962C8B-B14F-4D97-AF65-F5344CB8AC3E}">
        <p14:creationId xmlns:p14="http://schemas.microsoft.com/office/powerpoint/2010/main" val="14765410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400"/>
          </a:xfrm>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214651" y="1460310"/>
            <a:ext cx="10139149" cy="4703159"/>
          </a:xfrm>
          <a:prstGeom prst="rect">
            <a:avLst/>
          </a:prstGeom>
        </p:spPr>
      </p:pic>
    </p:spTree>
    <p:extLst>
      <p:ext uri="{BB962C8B-B14F-4D97-AF65-F5344CB8AC3E}">
        <p14:creationId xmlns:p14="http://schemas.microsoft.com/office/powerpoint/2010/main" val="213383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8582"/>
          </a:xfrm>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838200" y="1514902"/>
            <a:ext cx="10515600" cy="4634280"/>
          </a:xfrm>
          <a:prstGeom prst="rect">
            <a:avLst/>
          </a:prstGeom>
        </p:spPr>
      </p:pic>
    </p:spTree>
    <p:extLst>
      <p:ext uri="{BB962C8B-B14F-4D97-AF65-F5344CB8AC3E}">
        <p14:creationId xmlns:p14="http://schemas.microsoft.com/office/powerpoint/2010/main" val="353036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Kubernetes and what it can </a:t>
            </a:r>
            <a:r>
              <a:rPr lang="en-US" dirty="0" smtClean="0"/>
              <a:t>do</a:t>
            </a:r>
            <a:r>
              <a:rPr lang="en-US" dirty="0"/>
              <a:t/>
            </a:r>
            <a:br>
              <a:rPr lang="en-US" dirty="0"/>
            </a:br>
            <a:endParaRPr lang="en-IN" dirty="0"/>
          </a:p>
        </p:txBody>
      </p:sp>
      <p:sp>
        <p:nvSpPr>
          <p:cNvPr id="3" name="Content Placeholder 2"/>
          <p:cNvSpPr>
            <a:spLocks noGrp="1"/>
          </p:cNvSpPr>
          <p:nvPr>
            <p:ph idx="1"/>
          </p:nvPr>
        </p:nvSpPr>
        <p:spPr>
          <a:xfrm>
            <a:off x="838200" y="1392072"/>
            <a:ext cx="10515600" cy="4784891"/>
          </a:xfrm>
        </p:spPr>
        <p:txBody>
          <a:bodyPr/>
          <a:lstStyle/>
          <a:p>
            <a:pPr algn="just"/>
            <a:r>
              <a:rPr lang="en-US" dirty="0"/>
              <a:t>Containers are a good way to bundle and run your applications. In a production environment, you need to manage the containers that run the applications and ensure that there is no downtime. For example, if a container goes down, another container needs to start. Wouldn't it be easier if this behavior was handled by a system?</a:t>
            </a:r>
          </a:p>
          <a:p>
            <a:pPr algn="just"/>
            <a:r>
              <a:rPr lang="en-US" dirty="0"/>
              <a:t>That's how Kubernetes comes to the rescue! Kubernetes provides you with a framework to run distributed systems resiliently. It takes care of scaling and failover for your application, provides deployment patterns, and more. For example, Kubernetes can easily manage a canary deployment for your system.</a:t>
            </a:r>
          </a:p>
          <a:p>
            <a:endParaRPr lang="en-IN" dirty="0"/>
          </a:p>
        </p:txBody>
      </p:sp>
    </p:spTree>
    <p:extLst>
      <p:ext uri="{BB962C8B-B14F-4D97-AF65-F5344CB8AC3E}">
        <p14:creationId xmlns:p14="http://schemas.microsoft.com/office/powerpoint/2010/main" val="4227407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627797" y="1501254"/>
            <a:ext cx="10931857" cy="4817660"/>
          </a:xfrm>
          <a:prstGeom prst="rect">
            <a:avLst/>
          </a:prstGeom>
        </p:spPr>
      </p:pic>
    </p:spTree>
    <p:extLst>
      <p:ext uri="{BB962C8B-B14F-4D97-AF65-F5344CB8AC3E}">
        <p14:creationId xmlns:p14="http://schemas.microsoft.com/office/powerpoint/2010/main" val="101224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71"/>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436729" y="1460310"/>
            <a:ext cx="11068334" cy="5227093"/>
          </a:xfrm>
          <a:prstGeom prst="rect">
            <a:avLst/>
          </a:prstGeom>
        </p:spPr>
      </p:pic>
    </p:spTree>
    <p:extLst>
      <p:ext uri="{BB962C8B-B14F-4D97-AF65-F5344CB8AC3E}">
        <p14:creationId xmlns:p14="http://schemas.microsoft.com/office/powerpoint/2010/main" val="23360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95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736979" y="1310185"/>
            <a:ext cx="10740787" cy="5868537"/>
          </a:xfrm>
          <a:prstGeom prst="rect">
            <a:avLst/>
          </a:prstGeom>
        </p:spPr>
      </p:pic>
    </p:spTree>
    <p:extLst>
      <p:ext uri="{BB962C8B-B14F-4D97-AF65-F5344CB8AC3E}">
        <p14:creationId xmlns:p14="http://schemas.microsoft.com/office/powerpoint/2010/main" val="2827596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23832" y="1834356"/>
            <a:ext cx="9526137" cy="4893990"/>
          </a:xfrm>
          <a:prstGeom prst="rect">
            <a:avLst/>
          </a:prstGeom>
        </p:spPr>
      </p:pic>
    </p:spTree>
    <p:extLst>
      <p:ext uri="{BB962C8B-B14F-4D97-AF65-F5344CB8AC3E}">
        <p14:creationId xmlns:p14="http://schemas.microsoft.com/office/powerpoint/2010/main" val="2838575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696"/>
          </a:xfrm>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464023" y="1419368"/>
            <a:ext cx="11013743" cy="5322626"/>
          </a:xfrm>
          <a:prstGeom prst="rect">
            <a:avLst/>
          </a:prstGeom>
        </p:spPr>
      </p:pic>
    </p:spTree>
    <p:extLst>
      <p:ext uri="{BB962C8B-B14F-4D97-AF65-F5344CB8AC3E}">
        <p14:creationId xmlns:p14="http://schemas.microsoft.com/office/powerpoint/2010/main" val="410667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71"/>
          </a:xfrm>
        </p:spPr>
        <p:txBody>
          <a:bodyPr>
            <a:normAutofit fontScale="90000"/>
          </a:bodyPr>
          <a:lstStyle/>
          <a:p>
            <a:endParaRPr lang="en-IN" dirty="0"/>
          </a:p>
        </p:txBody>
      </p:sp>
      <p:sp>
        <p:nvSpPr>
          <p:cNvPr id="3" name="Content Placeholder 2"/>
          <p:cNvSpPr>
            <a:spLocks noGrp="1"/>
          </p:cNvSpPr>
          <p:nvPr>
            <p:ph idx="1"/>
          </p:nvPr>
        </p:nvSpPr>
        <p:spPr>
          <a:xfrm>
            <a:off x="838200" y="1228299"/>
            <a:ext cx="10515600" cy="5336274"/>
          </a:xfrm>
        </p:spPr>
        <p:txBody>
          <a:bodyPr>
            <a:normAutofit fontScale="70000" lnSpcReduction="20000"/>
          </a:bodyPr>
          <a:lstStyle/>
          <a:p>
            <a:pPr marL="0" indent="0">
              <a:buNone/>
            </a:pPr>
            <a:r>
              <a:rPr lang="en-US" dirty="0"/>
              <a:t>Kubernetes provides you with:</a:t>
            </a:r>
          </a:p>
          <a:p>
            <a:r>
              <a:rPr lang="en-US" b="1" dirty="0"/>
              <a:t>Service discovery and load balancing</a:t>
            </a:r>
            <a:r>
              <a:rPr lang="en-US" dirty="0"/>
              <a:t> Kubernetes can expose a container using the DNS name or using their own IP address. If traffic to a container is high, Kubernetes is able to load balance and distribute the network traffic so that the deployment is stable.</a:t>
            </a:r>
          </a:p>
          <a:p>
            <a:r>
              <a:rPr lang="en-US" b="1" dirty="0"/>
              <a:t>Storage orchestration</a:t>
            </a:r>
            <a:r>
              <a:rPr lang="en-US" dirty="0"/>
              <a:t> Kubernetes allows you to automatically mount a storage system of your choice, such as local storages, public cloud providers, and more.</a:t>
            </a:r>
          </a:p>
          <a:p>
            <a:r>
              <a:rPr lang="en-US" b="1" dirty="0"/>
              <a:t>Automated rollouts and rollbacks</a:t>
            </a:r>
            <a:r>
              <a:rPr lang="en-US" dirty="0"/>
              <a:t> You can describe the desired state for your deployed containers using Kubernetes, and it can change the actual state to the desired state at a controlled rate. For example, you can automate Kubernetes to create new containers for your deployment, remove existing containers and adopt all their resources to the new container.</a:t>
            </a:r>
          </a:p>
          <a:p>
            <a:r>
              <a:rPr lang="en-US" b="1" dirty="0"/>
              <a:t>Automatic bin packing</a:t>
            </a:r>
            <a:r>
              <a:rPr lang="en-US" dirty="0"/>
              <a:t> You provide Kubernetes with a cluster of nodes that it can use to run containerized tasks. You tell Kubernetes how much CPU and memory (RAM) each container needs. Kubernetes can fit containers onto your nodes to make the best use of your resources.</a:t>
            </a:r>
          </a:p>
          <a:p>
            <a:r>
              <a:rPr lang="en-US" b="1" dirty="0"/>
              <a:t>Self-healing</a:t>
            </a:r>
            <a:r>
              <a:rPr lang="en-US" dirty="0"/>
              <a:t> Kubernetes restarts containers that fail, replaces containers, kills containers that don't respond to your user-defined health check, and doesn't advertise them to clients until they are ready to serve.</a:t>
            </a:r>
          </a:p>
          <a:p>
            <a:r>
              <a:rPr lang="en-US" b="1" dirty="0"/>
              <a:t>Secret and configuration management</a:t>
            </a:r>
            <a:r>
              <a:rPr lang="en-US" dirty="0"/>
              <a:t> Kubernetes lets you store and manage sensitive information, such as passwords, OAuth tokens, and SSH keys. You can deploy and update secrets and application configuration without rebuilding your container images, and without exposing secrets in your stack </a:t>
            </a:r>
            <a:r>
              <a:rPr lang="en-US" dirty="0" smtClean="0"/>
              <a:t>configuration.</a:t>
            </a:r>
          </a:p>
          <a:p>
            <a:pPr marL="0" indent="0">
              <a:buNone/>
            </a:pPr>
            <a:endParaRPr lang="en-US" dirty="0" smtClean="0"/>
          </a:p>
          <a:p>
            <a:endParaRPr lang="en-IN" dirty="0"/>
          </a:p>
        </p:txBody>
      </p:sp>
    </p:spTree>
    <p:extLst>
      <p:ext uri="{BB962C8B-B14F-4D97-AF65-F5344CB8AC3E}">
        <p14:creationId xmlns:p14="http://schemas.microsoft.com/office/powerpoint/2010/main" val="22070538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18615" y="2224585"/>
            <a:ext cx="10986448" cy="4176216"/>
          </a:xfrm>
          <a:prstGeom prst="rect">
            <a:avLst/>
          </a:prstGeom>
        </p:spPr>
      </p:pic>
    </p:spTree>
    <p:extLst>
      <p:ext uri="{BB962C8B-B14F-4D97-AF65-F5344CB8AC3E}">
        <p14:creationId xmlns:p14="http://schemas.microsoft.com/office/powerpoint/2010/main" val="9367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71613" y="2239169"/>
            <a:ext cx="8958261" cy="3904456"/>
          </a:xfrm>
          <a:prstGeom prst="rect">
            <a:avLst/>
          </a:prstGeom>
        </p:spPr>
      </p:pic>
    </p:spTree>
    <p:extLst>
      <p:ext uri="{BB962C8B-B14F-4D97-AF65-F5344CB8AC3E}">
        <p14:creationId xmlns:p14="http://schemas.microsoft.com/office/powerpoint/2010/main" val="3803312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3613"/>
          </a:xfrm>
        </p:spPr>
        <p:txBody>
          <a:bodyPr>
            <a:normAutofit fontScale="90000"/>
          </a:bodyPr>
          <a:lstStyle/>
          <a:p>
            <a:r>
              <a:rPr lang="en-IN" b="1" dirty="0"/>
              <a:t>Master Node Components</a:t>
            </a:r>
            <a:r>
              <a:rPr lang="en-IN" dirty="0"/>
              <a:t/>
            </a:r>
            <a:br>
              <a:rPr lang="en-IN" dirty="0"/>
            </a:br>
            <a:endParaRPr lang="en-IN" dirty="0"/>
          </a:p>
        </p:txBody>
      </p:sp>
      <p:sp>
        <p:nvSpPr>
          <p:cNvPr id="3" name="Content Placeholder 2"/>
          <p:cNvSpPr>
            <a:spLocks noGrp="1"/>
          </p:cNvSpPr>
          <p:nvPr>
            <p:ph idx="1"/>
          </p:nvPr>
        </p:nvSpPr>
        <p:spPr>
          <a:xfrm>
            <a:off x="838200" y="1328738"/>
            <a:ext cx="10515600" cy="4848225"/>
          </a:xfrm>
        </p:spPr>
        <p:txBody>
          <a:bodyPr/>
          <a:lstStyle/>
          <a:p>
            <a:pPr marL="514350" indent="-514350">
              <a:buAutoNum type="arabicPeriod"/>
            </a:pPr>
            <a:r>
              <a:rPr lang="en-IN" b="1" dirty="0" smtClean="0"/>
              <a:t>API Server 2. Controller Manager 3. ETCD 4. Scheduler</a:t>
            </a:r>
            <a:r>
              <a:rPr lang="en-IN" dirty="0" smtClean="0"/>
              <a:t/>
            </a:r>
            <a:br>
              <a:rPr lang="en-IN" dirty="0" smtClean="0"/>
            </a:b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928814" y="2076449"/>
            <a:ext cx="8486774" cy="3852863"/>
          </a:xfrm>
          <a:prstGeom prst="rect">
            <a:avLst/>
          </a:prstGeom>
        </p:spPr>
      </p:pic>
    </p:spTree>
    <p:extLst>
      <p:ext uri="{BB962C8B-B14F-4D97-AF65-F5344CB8AC3E}">
        <p14:creationId xmlns:p14="http://schemas.microsoft.com/office/powerpoint/2010/main" val="3253945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0700"/>
          </a:xfrm>
        </p:spPr>
        <p:txBody>
          <a:bodyPr>
            <a:normAutofit fontScale="90000"/>
          </a:bodyPr>
          <a:lstStyle/>
          <a:p>
            <a:endParaRPr lang="en-IN" dirty="0"/>
          </a:p>
        </p:txBody>
      </p:sp>
      <p:sp>
        <p:nvSpPr>
          <p:cNvPr id="3" name="Content Placeholder 2"/>
          <p:cNvSpPr>
            <a:spLocks noGrp="1"/>
          </p:cNvSpPr>
          <p:nvPr>
            <p:ph idx="1"/>
          </p:nvPr>
        </p:nvSpPr>
        <p:spPr>
          <a:xfrm>
            <a:off x="838200" y="1214438"/>
            <a:ext cx="10515600" cy="4962525"/>
          </a:xfrm>
        </p:spPr>
        <p:txBody>
          <a:bodyPr>
            <a:normAutofit/>
          </a:bodyPr>
          <a:lstStyle/>
          <a:p>
            <a:pPr marL="0" indent="0">
              <a:buNone/>
            </a:pPr>
            <a:r>
              <a:rPr lang="en-US" sz="3000" b="1" dirty="0" err="1"/>
              <a:t>kube-apiserver</a:t>
            </a:r>
            <a:endParaRPr lang="en-US" sz="3000" b="1" dirty="0"/>
          </a:p>
          <a:p>
            <a:pPr algn="just"/>
            <a:r>
              <a:rPr lang="en-US" dirty="0"/>
              <a:t>The API server is a component of the Kubernetes </a:t>
            </a:r>
            <a:r>
              <a:rPr lang="en-US" dirty="0">
                <a:hlinkClick r:id="rId2"/>
              </a:rPr>
              <a:t>control plane</a:t>
            </a:r>
            <a:r>
              <a:rPr lang="en-US" dirty="0"/>
              <a:t> that exposes the Kubernetes API. The API server is the front end for the Kubernetes control plane.</a:t>
            </a:r>
          </a:p>
          <a:p>
            <a:pPr algn="just"/>
            <a:r>
              <a:rPr lang="en-US" dirty="0"/>
              <a:t>The main implementation of a Kubernetes API server is </a:t>
            </a:r>
            <a:r>
              <a:rPr lang="en-US" dirty="0" err="1">
                <a:hlinkClick r:id="rId3"/>
              </a:rPr>
              <a:t>kube-apiserver</a:t>
            </a:r>
            <a:r>
              <a:rPr lang="en-US" dirty="0"/>
              <a:t>. </a:t>
            </a:r>
            <a:r>
              <a:rPr lang="en-US" dirty="0" err="1"/>
              <a:t>kube-apiserver</a:t>
            </a:r>
            <a:r>
              <a:rPr lang="en-US" dirty="0"/>
              <a:t> is designed to scale horizontally—that is, it scales by deploying more instances. You can run several instances of </a:t>
            </a:r>
            <a:r>
              <a:rPr lang="en-US" dirty="0" err="1"/>
              <a:t>kube-apiserver</a:t>
            </a:r>
            <a:r>
              <a:rPr lang="en-US" dirty="0"/>
              <a:t> and balance traffic between those instance</a:t>
            </a:r>
          </a:p>
          <a:p>
            <a:pPr marL="0" indent="0">
              <a:buNone/>
            </a:pPr>
            <a:r>
              <a:rPr lang="en-US" sz="3000" b="1" dirty="0" err="1"/>
              <a:t>etcd</a:t>
            </a:r>
            <a:endParaRPr lang="en-US" sz="3000" b="1" dirty="0"/>
          </a:p>
          <a:p>
            <a:pPr algn="just"/>
            <a:r>
              <a:rPr lang="en-US" dirty="0"/>
              <a:t>Consistent and highly-available key value store used as Kubernetes' backing store for all cluster data.</a:t>
            </a:r>
          </a:p>
          <a:p>
            <a:endParaRPr lang="en-IN" dirty="0"/>
          </a:p>
        </p:txBody>
      </p:sp>
    </p:spTree>
    <p:extLst>
      <p:ext uri="{BB962C8B-B14F-4D97-AF65-F5344CB8AC3E}">
        <p14:creationId xmlns:p14="http://schemas.microsoft.com/office/powerpoint/2010/main" val="3038133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7825"/>
          </a:xfrm>
        </p:spPr>
        <p:txBody>
          <a:bodyPr>
            <a:normAutofit fontScale="90000"/>
          </a:bodyPr>
          <a:lstStyle/>
          <a:p>
            <a:endParaRPr lang="en-IN" dirty="0"/>
          </a:p>
        </p:txBody>
      </p:sp>
      <p:sp>
        <p:nvSpPr>
          <p:cNvPr id="3" name="Content Placeholder 2"/>
          <p:cNvSpPr>
            <a:spLocks noGrp="1"/>
          </p:cNvSpPr>
          <p:nvPr>
            <p:ph idx="1"/>
          </p:nvPr>
        </p:nvSpPr>
        <p:spPr>
          <a:xfrm>
            <a:off x="838200" y="1114425"/>
            <a:ext cx="10515600" cy="5062538"/>
          </a:xfrm>
        </p:spPr>
        <p:txBody>
          <a:bodyPr>
            <a:normAutofit fontScale="70000" lnSpcReduction="20000"/>
          </a:bodyPr>
          <a:lstStyle/>
          <a:p>
            <a:pPr marL="0" indent="0">
              <a:buNone/>
            </a:pPr>
            <a:r>
              <a:rPr lang="en-US" b="1" dirty="0" err="1"/>
              <a:t>kube</a:t>
            </a:r>
            <a:r>
              <a:rPr lang="en-US" b="1" dirty="0"/>
              <a:t>-scheduler</a:t>
            </a:r>
          </a:p>
          <a:p>
            <a:pPr algn="just"/>
            <a:r>
              <a:rPr lang="en-US" dirty="0"/>
              <a:t>Control plane component that watches for newly created </a:t>
            </a:r>
            <a:r>
              <a:rPr lang="en-US" dirty="0">
                <a:hlinkClick r:id="rId2"/>
              </a:rPr>
              <a:t>Pods</a:t>
            </a:r>
            <a:r>
              <a:rPr lang="en-US" dirty="0"/>
              <a:t> with no assigned </a:t>
            </a:r>
            <a:r>
              <a:rPr lang="en-US" dirty="0">
                <a:hlinkClick r:id="rId3"/>
              </a:rPr>
              <a:t>node</a:t>
            </a:r>
            <a:r>
              <a:rPr lang="en-US" dirty="0"/>
              <a:t>, and selects a node for them to run on.</a:t>
            </a:r>
          </a:p>
          <a:p>
            <a:pPr algn="just"/>
            <a:r>
              <a:rPr lang="en-US" dirty="0"/>
              <a:t>Factors taken into account for scheduling decisions include: individual and collective resource requirements, hardware/software/policy constraints, affinity and anti-affinity specifications, data locality, inter-workload interference, and deadlines.</a:t>
            </a:r>
          </a:p>
          <a:p>
            <a:pPr marL="0" indent="0">
              <a:buNone/>
            </a:pPr>
            <a:r>
              <a:rPr lang="en-US" b="1" dirty="0" err="1"/>
              <a:t>kube</a:t>
            </a:r>
            <a:r>
              <a:rPr lang="en-US" b="1" dirty="0"/>
              <a:t>-controller-manager</a:t>
            </a:r>
          </a:p>
          <a:p>
            <a:pPr algn="just"/>
            <a:r>
              <a:rPr lang="en-US" dirty="0"/>
              <a:t>Control plane component that runs </a:t>
            </a:r>
            <a:r>
              <a:rPr lang="en-US" dirty="0">
                <a:hlinkClick r:id="rId4"/>
              </a:rPr>
              <a:t>controller</a:t>
            </a:r>
            <a:r>
              <a:rPr lang="en-US" dirty="0"/>
              <a:t> processes.</a:t>
            </a:r>
          </a:p>
          <a:p>
            <a:pPr algn="just"/>
            <a:r>
              <a:rPr lang="en-US" dirty="0"/>
              <a:t>Logically, each </a:t>
            </a:r>
            <a:r>
              <a:rPr lang="en-US" dirty="0">
                <a:hlinkClick r:id="rId4"/>
              </a:rPr>
              <a:t>controller</a:t>
            </a:r>
            <a:r>
              <a:rPr lang="en-US" dirty="0"/>
              <a:t> is a separate process, but to reduce complexity, they are all compiled into a single binary and run in a single process.</a:t>
            </a:r>
          </a:p>
          <a:p>
            <a:pPr marL="0" indent="0" algn="just">
              <a:buNone/>
            </a:pPr>
            <a:r>
              <a:rPr lang="en-US" dirty="0"/>
              <a:t>Some types of these controllers are:</a:t>
            </a:r>
          </a:p>
          <a:p>
            <a:pPr algn="just"/>
            <a:r>
              <a:rPr lang="en-US" dirty="0"/>
              <a:t>Node controller: Responsible for noticing and responding when nodes go down.</a:t>
            </a:r>
          </a:p>
          <a:p>
            <a:pPr algn="just"/>
            <a:r>
              <a:rPr lang="en-US" dirty="0"/>
              <a:t>Job controller: Watches for Job objects that represent one-off tasks, then creates Pods to run those tasks to completion.</a:t>
            </a:r>
          </a:p>
          <a:p>
            <a:pPr algn="just"/>
            <a:r>
              <a:rPr lang="en-US" dirty="0"/>
              <a:t>Endpoints controller: Populates the Endpoints object (that is, joins Services &amp; Pods).</a:t>
            </a:r>
          </a:p>
          <a:p>
            <a:pPr algn="just"/>
            <a:r>
              <a:rPr lang="en-US" dirty="0"/>
              <a:t>Service Account &amp; Token controllers: Create default accounts and API access tokens for new namespaces.</a:t>
            </a:r>
          </a:p>
          <a:p>
            <a:endParaRPr lang="en-IN" dirty="0"/>
          </a:p>
        </p:txBody>
      </p:sp>
    </p:spTree>
    <p:extLst>
      <p:ext uri="{BB962C8B-B14F-4D97-AF65-F5344CB8AC3E}">
        <p14:creationId xmlns:p14="http://schemas.microsoft.com/office/powerpoint/2010/main" val="3714923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304</Words>
  <Application>Microsoft Office PowerPoint</Application>
  <PresentationFormat>Widescreen</PresentationFormat>
  <Paragraphs>55</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What is Kubernetes? </vt:lpstr>
      <vt:lpstr>Why Kubernetes is so useful</vt:lpstr>
      <vt:lpstr>Why you need Kubernetes and what it can do </vt:lpstr>
      <vt:lpstr>PowerPoint Presentation</vt:lpstr>
      <vt:lpstr>PowerPoint Presentation</vt:lpstr>
      <vt:lpstr>PowerPoint Presentation</vt:lpstr>
      <vt:lpstr>Master Node Components </vt:lpstr>
      <vt:lpstr>PowerPoint Presentation</vt:lpstr>
      <vt:lpstr>PowerPoint Presentation</vt:lpstr>
      <vt:lpstr>Master Node</vt:lpstr>
      <vt:lpstr>API Server</vt:lpstr>
      <vt:lpstr>Scheduler </vt:lpstr>
      <vt:lpstr>Controller Manager </vt:lpstr>
      <vt:lpstr>etcd</vt:lpstr>
      <vt:lpstr>Node Components  </vt:lpstr>
      <vt:lpstr>Worker Node</vt:lpstr>
      <vt:lpstr>PowerPoint Presentation</vt:lpstr>
      <vt:lpstr>PowerPoint Presentation</vt:lpstr>
      <vt:lpstr>PowerPoint Presentation</vt:lpstr>
      <vt:lpstr>Kubelet</vt:lpstr>
      <vt:lpstr>PowerPoint Presentation</vt:lpstr>
      <vt:lpstr>Virtual Network</vt:lpstr>
      <vt:lpstr>Kubectl</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28</cp:revision>
  <dcterms:created xsi:type="dcterms:W3CDTF">2021-11-13T11:27:47Z</dcterms:created>
  <dcterms:modified xsi:type="dcterms:W3CDTF">2022-11-16T04:11:07Z</dcterms:modified>
</cp:coreProperties>
</file>